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4v" ContentType="video/unknown"/>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7" r:id="rId3"/>
    <p:sldId id="258" r:id="rId4"/>
    <p:sldId id="259" r:id="rId5"/>
    <p:sldId id="260" r:id="rId6"/>
    <p:sldId id="261" r:id="rId7"/>
    <p:sldId id="262" r:id="rId8"/>
    <p:sldId id="267" r:id="rId9"/>
    <p:sldId id="268" r:id="rId10"/>
    <p:sldId id="269" r:id="rId11"/>
    <p:sldId id="265" r:id="rId12"/>
    <p:sldId id="263" r:id="rId13"/>
    <p:sldId id="26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9" d="100"/>
          <a:sy n="89" d="100"/>
        </p:scale>
        <p:origin x="-588" y="9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F3A5FA-9241-44EA-899F-E1A2E63E2184}" type="datetimeFigureOut">
              <a:rPr lang="en-US" smtClean="0"/>
              <a:t>4/21/2017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D90C8C-17B3-4158-8925-C4F426817BA9}" type="slidenum">
              <a:rPr lang="en-US" smtClean="0"/>
              <a:t>‹#›</a:t>
            </a:fld>
            <a:endParaRPr lang="en-US"/>
          </a:p>
        </p:txBody>
      </p:sp>
    </p:spTree>
    <p:extLst>
      <p:ext uri="{BB962C8B-B14F-4D97-AF65-F5344CB8AC3E}">
        <p14:creationId xmlns:p14="http://schemas.microsoft.com/office/powerpoint/2010/main" val="3090634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D90C8C-17B3-4158-8925-C4F426817BA9}" type="slidenum">
              <a:rPr lang="en-US" smtClean="0"/>
              <a:t>2</a:t>
            </a:fld>
            <a:endParaRPr lang="en-US"/>
          </a:p>
        </p:txBody>
      </p:sp>
    </p:spTree>
    <p:extLst>
      <p:ext uri="{BB962C8B-B14F-4D97-AF65-F5344CB8AC3E}">
        <p14:creationId xmlns:p14="http://schemas.microsoft.com/office/powerpoint/2010/main" val="2002766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https://youtu.be/yXnkzeCU3bE</a:t>
            </a:r>
            <a:endParaRPr lang="en-US" dirty="0"/>
          </a:p>
        </p:txBody>
      </p:sp>
      <p:sp>
        <p:nvSpPr>
          <p:cNvPr id="4" name="Slide Number Placeholder 3"/>
          <p:cNvSpPr>
            <a:spLocks noGrp="1"/>
          </p:cNvSpPr>
          <p:nvPr>
            <p:ph type="sldNum" sz="quarter" idx="10"/>
          </p:nvPr>
        </p:nvSpPr>
        <p:spPr/>
        <p:txBody>
          <a:bodyPr/>
          <a:lstStyle/>
          <a:p>
            <a:fld id="{7AD90C8C-17B3-4158-8925-C4F426817BA9}" type="slidenum">
              <a:rPr lang="en-US" smtClean="0"/>
              <a:t>4</a:t>
            </a:fld>
            <a:endParaRPr lang="en-US"/>
          </a:p>
        </p:txBody>
      </p:sp>
    </p:spTree>
    <p:extLst>
      <p:ext uri="{BB962C8B-B14F-4D97-AF65-F5344CB8AC3E}">
        <p14:creationId xmlns:p14="http://schemas.microsoft.com/office/powerpoint/2010/main" val="2341142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https://youtu.be/vnYdkRZzBqM</a:t>
            </a:r>
            <a:endParaRPr lang="en-US" dirty="0"/>
          </a:p>
        </p:txBody>
      </p:sp>
      <p:sp>
        <p:nvSpPr>
          <p:cNvPr id="4" name="Slide Number Placeholder 3"/>
          <p:cNvSpPr>
            <a:spLocks noGrp="1"/>
          </p:cNvSpPr>
          <p:nvPr>
            <p:ph type="sldNum" sz="quarter" idx="10"/>
          </p:nvPr>
        </p:nvSpPr>
        <p:spPr/>
        <p:txBody>
          <a:bodyPr/>
          <a:lstStyle/>
          <a:p>
            <a:fld id="{7AD90C8C-17B3-4158-8925-C4F426817BA9}" type="slidenum">
              <a:rPr lang="en-US" smtClean="0"/>
              <a:t>10</a:t>
            </a:fld>
            <a:endParaRPr lang="en-US"/>
          </a:p>
        </p:txBody>
      </p:sp>
    </p:spTree>
    <p:extLst>
      <p:ext uri="{BB962C8B-B14F-4D97-AF65-F5344CB8AC3E}">
        <p14:creationId xmlns:p14="http://schemas.microsoft.com/office/powerpoint/2010/main" val="2852668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https://youtu.be/4CJI-7JwTa0</a:t>
            </a:r>
          </a:p>
          <a:p>
            <a:endParaRPr lang="en-US" dirty="0"/>
          </a:p>
        </p:txBody>
      </p:sp>
      <p:sp>
        <p:nvSpPr>
          <p:cNvPr id="4" name="Slide Number Placeholder 3"/>
          <p:cNvSpPr>
            <a:spLocks noGrp="1"/>
          </p:cNvSpPr>
          <p:nvPr>
            <p:ph type="sldNum" sz="quarter" idx="10"/>
          </p:nvPr>
        </p:nvSpPr>
        <p:spPr/>
        <p:txBody>
          <a:bodyPr/>
          <a:lstStyle/>
          <a:p>
            <a:fld id="{7AD90C8C-17B3-4158-8925-C4F426817BA9}" type="slidenum">
              <a:rPr lang="en-US" smtClean="0"/>
              <a:t>11</a:t>
            </a:fld>
            <a:endParaRPr lang="en-US"/>
          </a:p>
        </p:txBody>
      </p:sp>
    </p:spTree>
    <p:extLst>
      <p:ext uri="{BB962C8B-B14F-4D97-AF65-F5344CB8AC3E}">
        <p14:creationId xmlns:p14="http://schemas.microsoft.com/office/powerpoint/2010/main" val="3463686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D90C8C-17B3-4158-8925-C4F426817BA9}" type="slidenum">
              <a:rPr lang="en-US" smtClean="0"/>
              <a:t>12</a:t>
            </a:fld>
            <a:endParaRPr lang="en-US"/>
          </a:p>
        </p:txBody>
      </p:sp>
    </p:spTree>
    <p:extLst>
      <p:ext uri="{BB962C8B-B14F-4D97-AF65-F5344CB8AC3E}">
        <p14:creationId xmlns:p14="http://schemas.microsoft.com/office/powerpoint/2010/main" val="1819540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BAA0F5F-0AB4-43E7-991C-6F049685AA1D}" type="datetimeFigureOut">
              <a:rPr lang="en-US" smtClean="0"/>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D8B14-134E-426B-B3B8-AA7C6BDA0875}" type="slidenum">
              <a:rPr lang="en-US" smtClean="0"/>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A0F5F-0AB4-43E7-991C-6F049685AA1D}" type="datetimeFigureOut">
              <a:rPr lang="en-US" smtClean="0"/>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D8B14-134E-426B-B3B8-AA7C6BDA08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A0F5F-0AB4-43E7-991C-6F049685AA1D}" type="datetimeFigureOut">
              <a:rPr lang="en-US" smtClean="0"/>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D8B14-134E-426B-B3B8-AA7C6BDA08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A0F5F-0AB4-43E7-991C-6F049685AA1D}" type="datetimeFigureOut">
              <a:rPr lang="en-US" smtClean="0"/>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D8B14-134E-426B-B3B8-AA7C6BDA08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AA0F5F-0AB4-43E7-991C-6F049685AA1D}" type="datetimeFigureOut">
              <a:rPr lang="en-US" smtClean="0"/>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D8B14-134E-426B-B3B8-AA7C6BDA0875}" type="slidenum">
              <a:rPr lang="en-US" smtClean="0"/>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AA0F5F-0AB4-43E7-991C-6F049685AA1D}" type="datetimeFigureOut">
              <a:rPr lang="en-US" smtClean="0"/>
              <a:t>4/21/2017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D8B14-134E-426B-B3B8-AA7C6BDA087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AA0F5F-0AB4-43E7-991C-6F049685AA1D}" type="datetimeFigureOut">
              <a:rPr lang="en-US" smtClean="0"/>
              <a:t>4/21/2017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4D8B14-134E-426B-B3B8-AA7C6BDA0875}" type="slidenum">
              <a:rPr lang="en-US" smtClean="0"/>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BAA0F5F-0AB4-43E7-991C-6F049685AA1D}" type="datetimeFigureOut">
              <a:rPr lang="en-US" smtClean="0"/>
              <a:t>4/21/2017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4D8B14-134E-426B-B3B8-AA7C6BDA08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A0F5F-0AB4-43E7-991C-6F049685AA1D}" type="datetimeFigureOut">
              <a:rPr lang="en-US" smtClean="0"/>
              <a:t>4/21/2017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4D8B14-134E-426B-B3B8-AA7C6BDA08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A0F5F-0AB4-43E7-991C-6F049685AA1D}" type="datetimeFigureOut">
              <a:rPr lang="en-US" smtClean="0"/>
              <a:t>4/21/2017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D8B14-134E-426B-B3B8-AA7C6BDA0875}" type="slidenum">
              <a:rPr lang="en-US" smtClean="0"/>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A0F5F-0AB4-43E7-991C-6F049685AA1D}" type="datetimeFigureOut">
              <a:rPr lang="en-US" smtClean="0"/>
              <a:t>4/21/2017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D8B14-134E-426B-B3B8-AA7C6BDA08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8BAA0F5F-0AB4-43E7-991C-6F049685AA1D}" type="datetimeFigureOut">
              <a:rPr lang="en-US" smtClean="0"/>
              <a:t>4/21/2017</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0B4D8B14-134E-426B-B3B8-AA7C6BDA0875}" type="slidenum">
              <a:rPr lang="en-US" smtClean="0"/>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3.png"/><Relationship Id="rId5" Type="http://schemas.openxmlformats.org/officeDocument/2006/relationships/hyperlink" Target="https://www.youtube.com/watch?v=vnYdkRZzBqM&amp;t=9s" TargetMode="External"/><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png"/><Relationship Id="rId5" Type="http://schemas.openxmlformats.org/officeDocument/2006/relationships/hyperlink" Target="https://www.youtube.com/watch?v=4CJI-7JwTa0" TargetMode="External"/><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hyperlink" Target="https://www.youtube.com/watch?v=yXnkzeCU3bE" TargetMode="External"/><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124200"/>
            <a:ext cx="7543800" cy="990600"/>
          </a:xfrm>
        </p:spPr>
        <p:txBody>
          <a:bodyPr/>
          <a:lstStyle/>
          <a:p>
            <a:r>
              <a:rPr lang="en" sz="4800" dirty="0"/>
              <a:t>Eclipse Ballooning Project</a:t>
            </a:r>
            <a:endParaRPr lang="en-US" sz="4800" dirty="0"/>
          </a:p>
        </p:txBody>
      </p:sp>
      <p:sp>
        <p:nvSpPr>
          <p:cNvPr id="3" name="Subtitle 2"/>
          <p:cNvSpPr>
            <a:spLocks noGrp="1"/>
          </p:cNvSpPr>
          <p:nvPr>
            <p:ph type="subTitle" idx="1"/>
          </p:nvPr>
        </p:nvSpPr>
        <p:spPr>
          <a:xfrm>
            <a:off x="762000" y="4800600"/>
            <a:ext cx="8153400" cy="1371600"/>
          </a:xfrm>
        </p:spPr>
        <p:txBody>
          <a:bodyPr>
            <a:noAutofit/>
          </a:bodyPr>
          <a:lstStyle/>
          <a:p>
            <a:pPr lvl="0">
              <a:lnSpc>
                <a:spcPct val="115000"/>
              </a:lnSpc>
              <a:spcBef>
                <a:spcPts val="500"/>
              </a:spcBef>
              <a:buClr>
                <a:schemeClr val="dk1"/>
              </a:buClr>
              <a:buSzPct val="50000"/>
            </a:pPr>
            <a:r>
              <a:rPr lang="en-US" sz="2400" dirty="0">
                <a:solidFill>
                  <a:schemeClr val="tx1"/>
                </a:solidFill>
                <a:latin typeface="Arial"/>
                <a:ea typeface="Arial"/>
                <a:cs typeface="Arial"/>
                <a:sym typeface="Arial"/>
              </a:rPr>
              <a:t>Bianca Pina – Science Research Lead</a:t>
            </a:r>
          </a:p>
          <a:p>
            <a:pPr lvl="0">
              <a:lnSpc>
                <a:spcPct val="115000"/>
              </a:lnSpc>
              <a:spcBef>
                <a:spcPts val="500"/>
              </a:spcBef>
              <a:buClr>
                <a:schemeClr val="dk1"/>
              </a:buClr>
              <a:buSzPct val="50000"/>
            </a:pPr>
            <a:r>
              <a:rPr lang="en-US" sz="2400" dirty="0">
                <a:solidFill>
                  <a:schemeClr val="tx1"/>
                </a:solidFill>
                <a:latin typeface="Arial"/>
                <a:ea typeface="Arial"/>
                <a:cs typeface="Arial"/>
                <a:sym typeface="Arial"/>
              </a:rPr>
              <a:t>Paul Ronquillo – Electrical Engineering/Programming Lead</a:t>
            </a:r>
          </a:p>
          <a:p>
            <a:pPr lvl="0">
              <a:lnSpc>
                <a:spcPct val="115000"/>
              </a:lnSpc>
              <a:spcBef>
                <a:spcPts val="500"/>
              </a:spcBef>
              <a:buClr>
                <a:schemeClr val="dk1"/>
              </a:buClr>
              <a:buSzPct val="50000"/>
            </a:pPr>
            <a:r>
              <a:rPr lang="en-US" sz="2400" dirty="0">
                <a:solidFill>
                  <a:schemeClr val="tx1"/>
                </a:solidFill>
                <a:latin typeface="Arial"/>
                <a:ea typeface="Arial"/>
                <a:cs typeface="Arial"/>
                <a:sym typeface="Arial"/>
              </a:rPr>
              <a:t>Jefferson Fleming – Structural Engineering Lead</a:t>
            </a:r>
          </a:p>
          <a:p>
            <a:pPr lvl="0">
              <a:spcBef>
                <a:spcPts val="0"/>
              </a:spcBef>
            </a:pPr>
            <a:endParaRPr lang="en-US" sz="2400" dirty="0">
              <a:solidFill>
                <a:schemeClr val="tx1"/>
              </a:solidFill>
            </a:endParaRPr>
          </a:p>
          <a:p>
            <a:endParaRPr lang="en-US" sz="24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673" y="-152400"/>
            <a:ext cx="3986454" cy="3450051"/>
          </a:xfrm>
          <a:prstGeom prst="rect">
            <a:avLst/>
          </a:prstGeom>
        </p:spPr>
      </p:pic>
    </p:spTree>
    <p:extLst>
      <p:ext uri="{BB962C8B-B14F-4D97-AF65-F5344CB8AC3E}">
        <p14:creationId xmlns:p14="http://schemas.microsoft.com/office/powerpoint/2010/main" val="2987453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915400" cy="914400"/>
          </a:xfrm>
        </p:spPr>
        <p:txBody>
          <a:bodyPr>
            <a:normAutofit/>
          </a:bodyPr>
          <a:lstStyle/>
          <a:p>
            <a:r>
              <a:rPr lang="en-US" sz="4000" dirty="0" smtClean="0">
                <a:hlinkClick r:id="rId5"/>
              </a:rPr>
              <a:t>Acceleration-Orientation-Magnetic Field</a:t>
            </a:r>
            <a:endParaRPr lang="en-US" sz="4000" dirty="0"/>
          </a:p>
        </p:txBody>
      </p:sp>
      <p:pic>
        <p:nvPicPr>
          <p:cNvPr id="5" name="Shape 104" descr="footer space grant.tif"/>
          <p:cNvPicPr preferRelativeResize="0"/>
          <p:nvPr/>
        </p:nvPicPr>
        <p:blipFill rotWithShape="1">
          <a:blip r:embed="rId6">
            <a:alphaModFix/>
          </a:blip>
          <a:srcRect t="11430" b="-1"/>
          <a:stretch/>
        </p:blipFill>
        <p:spPr>
          <a:xfrm>
            <a:off x="795664" y="6231305"/>
            <a:ext cx="7554433" cy="617940"/>
          </a:xfrm>
          <a:prstGeom prst="rect">
            <a:avLst/>
          </a:prstGeom>
          <a:noFill/>
          <a:ln>
            <a:noFill/>
          </a:ln>
        </p:spPr>
      </p:pic>
      <p:pic>
        <p:nvPicPr>
          <p:cNvPr id="6" name="Full Fligh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0600" y="1295400"/>
            <a:ext cx="7086600" cy="4809688"/>
          </a:xfrm>
          <a:prstGeom prst="rect">
            <a:avLst/>
          </a:prstGeom>
        </p:spPr>
      </p:pic>
    </p:spTree>
    <p:extLst>
      <p:ext uri="{BB962C8B-B14F-4D97-AF65-F5344CB8AC3E}">
        <p14:creationId xmlns:p14="http://schemas.microsoft.com/office/powerpoint/2010/main" val="368283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3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627" y="152400"/>
            <a:ext cx="6781800" cy="1066800"/>
          </a:xfrm>
        </p:spPr>
        <p:txBody>
          <a:bodyPr/>
          <a:lstStyle/>
          <a:p>
            <a:r>
              <a:rPr lang="en-US" dirty="0" smtClean="0">
                <a:hlinkClick r:id="rId5"/>
              </a:rPr>
              <a:t>Thermal Imaging</a:t>
            </a:r>
            <a:endParaRPr lang="en-US" dirty="0"/>
          </a:p>
        </p:txBody>
      </p:sp>
      <p:pic>
        <p:nvPicPr>
          <p:cNvPr id="5" name="Shape 104" descr="footer space grant.tif"/>
          <p:cNvPicPr preferRelativeResize="0"/>
          <p:nvPr/>
        </p:nvPicPr>
        <p:blipFill rotWithShape="1">
          <a:blip r:embed="rId6">
            <a:alphaModFix/>
          </a:blip>
          <a:srcRect t="11430" b="-1"/>
          <a:stretch/>
        </p:blipFill>
        <p:spPr>
          <a:xfrm>
            <a:off x="795664" y="6231305"/>
            <a:ext cx="7554433" cy="617940"/>
          </a:xfrm>
          <a:prstGeom prst="rect">
            <a:avLst/>
          </a:prstGeom>
          <a:noFill/>
          <a:ln>
            <a:noFill/>
          </a:ln>
        </p:spPr>
      </p:pic>
      <p:pic>
        <p:nvPicPr>
          <p:cNvPr id="3" name="FLIR DUO Demo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8600" y="1219200"/>
            <a:ext cx="8534400" cy="4914900"/>
          </a:xfrm>
          <a:prstGeom prst="rect">
            <a:avLst/>
          </a:prstGeom>
        </p:spPr>
      </p:pic>
    </p:spTree>
    <p:extLst>
      <p:ext uri="{BB962C8B-B14F-4D97-AF65-F5344CB8AC3E}">
        <p14:creationId xmlns:p14="http://schemas.microsoft.com/office/powerpoint/2010/main" val="47662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990600"/>
          </a:xfrm>
        </p:spPr>
        <p:txBody>
          <a:bodyPr/>
          <a:lstStyle/>
          <a:p>
            <a:r>
              <a:rPr lang="en-US" dirty="0" smtClean="0"/>
              <a:t>Electronic System</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4604" y="1524000"/>
            <a:ext cx="5226500" cy="4597063"/>
          </a:xfrm>
          <a:prstGeom prst="rect">
            <a:avLst/>
          </a:prstGeom>
          <a:noFill/>
          <a:ln w="2857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5" name="Shape 104" descr="footer space grant.tif"/>
          <p:cNvPicPr preferRelativeResize="0"/>
          <p:nvPr/>
        </p:nvPicPr>
        <p:blipFill rotWithShape="1">
          <a:blip r:embed="rId4">
            <a:alphaModFix/>
          </a:blip>
          <a:srcRect t="11430" b="-1"/>
          <a:stretch/>
        </p:blipFill>
        <p:spPr>
          <a:xfrm>
            <a:off x="795664" y="6231305"/>
            <a:ext cx="7554433" cy="617940"/>
          </a:xfrm>
          <a:prstGeom prst="rect">
            <a:avLst/>
          </a:prstGeom>
          <a:noFill/>
          <a:ln>
            <a:noFill/>
          </a:ln>
        </p:spPr>
      </p:pic>
      <p:sp>
        <p:nvSpPr>
          <p:cNvPr id="6" name="CustomShape 2"/>
          <p:cNvSpPr/>
          <p:nvPr/>
        </p:nvSpPr>
        <p:spPr>
          <a:xfrm>
            <a:off x="380880" y="1782514"/>
            <a:ext cx="3123360" cy="3885480"/>
          </a:xfrm>
          <a:prstGeom prst="rect">
            <a:avLst/>
          </a:prstGeom>
          <a:noFill/>
          <a:ln>
            <a:noFill/>
          </a:ln>
          <a:effectLst/>
        </p:spPr>
        <p:txBody>
          <a:bodyPr lIns="90000" tIns="182880" rIns="90000" bIns="45000" anchor="ctr"/>
          <a:lstStyle/>
          <a:p>
            <a:pPr marL="432000" marR="0" lvl="0" indent="-323640" defTabSz="914400" eaLnBrk="1" fontAlgn="auto" latinLnBrk="0" hangingPunct="1">
              <a:lnSpc>
                <a:spcPct val="100000"/>
              </a:lnSpc>
              <a:spcBef>
                <a:spcPts val="0"/>
              </a:spcBef>
              <a:spcAft>
                <a:spcPts val="0"/>
              </a:spcAft>
              <a:buClr>
                <a:srgbClr val="000000"/>
              </a:buClr>
              <a:buSzPct val="45000"/>
              <a:buFont typeface="Wingdings" charset="2"/>
              <a:buChar char=""/>
              <a:tabLst/>
              <a:defRPr/>
            </a:pPr>
            <a:r>
              <a:rPr kumimoji="0" lang="en-US" sz="2000" b="0" i="0" u="none" strike="noStrike" kern="0" cap="none" spc="-1" normalizeH="0" baseline="0" noProof="0" dirty="0" smtClean="0">
                <a:ln>
                  <a:noFill/>
                </a:ln>
                <a:solidFill>
                  <a:schemeClr val="tx2"/>
                </a:solidFill>
                <a:effectLst/>
                <a:uLnTx/>
                <a:uFill>
                  <a:solidFill>
                    <a:srgbClr val="FFFFFF"/>
                  </a:solidFill>
                </a:uFill>
              </a:rPr>
              <a:t>Single point startup key switch</a:t>
            </a:r>
          </a:p>
          <a:p>
            <a:pPr marL="432000" marR="0" lvl="0" indent="-323640" defTabSz="914400" eaLnBrk="1" fontAlgn="auto" latinLnBrk="0" hangingPunct="1">
              <a:lnSpc>
                <a:spcPct val="100000"/>
              </a:lnSpc>
              <a:spcBef>
                <a:spcPts val="0"/>
              </a:spcBef>
              <a:spcAft>
                <a:spcPts val="0"/>
              </a:spcAft>
              <a:buClr>
                <a:srgbClr val="000000"/>
              </a:buClr>
              <a:buSzPct val="45000"/>
              <a:buFont typeface="Wingdings" charset="2"/>
              <a:buChar char=""/>
              <a:tabLst/>
              <a:defRPr/>
            </a:pPr>
            <a:r>
              <a:rPr kumimoji="0" lang="en-US" sz="2000" b="0" i="0" u="none" strike="noStrike" kern="0" cap="none" spc="-1" normalizeH="0" baseline="0" noProof="0" dirty="0" smtClean="0">
                <a:ln>
                  <a:noFill/>
                </a:ln>
                <a:solidFill>
                  <a:schemeClr val="tx2"/>
                </a:solidFill>
                <a:effectLst/>
                <a:uLnTx/>
                <a:uFill>
                  <a:solidFill>
                    <a:srgbClr val="FFFFFF"/>
                  </a:solidFill>
                </a:uFill>
              </a:rPr>
              <a:t>Dedicated ADC for higher analog sensitivity</a:t>
            </a:r>
          </a:p>
          <a:p>
            <a:pPr marL="432000" marR="0" lvl="0" indent="-323640" defTabSz="914400" eaLnBrk="1" fontAlgn="auto" latinLnBrk="0" hangingPunct="1">
              <a:lnSpc>
                <a:spcPct val="100000"/>
              </a:lnSpc>
              <a:spcBef>
                <a:spcPts val="0"/>
              </a:spcBef>
              <a:spcAft>
                <a:spcPts val="0"/>
              </a:spcAft>
              <a:buClr>
                <a:srgbClr val="000000"/>
              </a:buClr>
              <a:buSzPct val="45000"/>
              <a:buFont typeface="Wingdings" charset="2"/>
              <a:buChar char=""/>
              <a:tabLst/>
              <a:defRPr/>
            </a:pPr>
            <a:r>
              <a:rPr kumimoji="0" lang="en-US" sz="2000" b="0" i="0" u="none" strike="noStrike" kern="0" cap="none" spc="-1" normalizeH="0" baseline="0" noProof="0" dirty="0" smtClean="0">
                <a:ln>
                  <a:noFill/>
                </a:ln>
                <a:solidFill>
                  <a:schemeClr val="tx2"/>
                </a:solidFill>
                <a:effectLst/>
                <a:uLnTx/>
                <a:uFill>
                  <a:solidFill>
                    <a:srgbClr val="FFFFFF"/>
                  </a:solidFill>
                </a:uFill>
              </a:rPr>
              <a:t>Poll each sensor, then log new line</a:t>
            </a:r>
          </a:p>
          <a:p>
            <a:pPr marL="432000" marR="0" lvl="0" indent="-323640" defTabSz="914400" eaLnBrk="1" fontAlgn="auto" latinLnBrk="0" hangingPunct="1">
              <a:lnSpc>
                <a:spcPct val="100000"/>
              </a:lnSpc>
              <a:spcBef>
                <a:spcPts val="0"/>
              </a:spcBef>
              <a:spcAft>
                <a:spcPts val="0"/>
              </a:spcAft>
              <a:buClr>
                <a:srgbClr val="000000"/>
              </a:buClr>
              <a:buSzPct val="45000"/>
              <a:buFont typeface="Wingdings" charset="2"/>
              <a:buChar char=""/>
              <a:tabLst/>
              <a:defRPr/>
            </a:pPr>
            <a:r>
              <a:rPr kumimoji="0" lang="en-US" sz="2000" b="0" i="0" u="none" strike="noStrike" kern="0" cap="none" spc="-1" normalizeH="0" baseline="0" noProof="0" dirty="0" smtClean="0">
                <a:ln>
                  <a:noFill/>
                </a:ln>
                <a:solidFill>
                  <a:schemeClr val="tx2"/>
                </a:solidFill>
                <a:effectLst/>
                <a:uLnTx/>
                <a:uFill>
                  <a:solidFill>
                    <a:srgbClr val="FFFFFF"/>
                  </a:solidFill>
                </a:uFill>
              </a:rPr>
              <a:t>Log speed tuned to match Venus GPS full speed</a:t>
            </a:r>
          </a:p>
          <a:p>
            <a:pPr marL="432000" marR="0" lvl="0" indent="-323640" defTabSz="914400" eaLnBrk="1" fontAlgn="auto" latinLnBrk="0" hangingPunct="1">
              <a:lnSpc>
                <a:spcPct val="100000"/>
              </a:lnSpc>
              <a:spcBef>
                <a:spcPts val="0"/>
              </a:spcBef>
              <a:spcAft>
                <a:spcPts val="0"/>
              </a:spcAft>
              <a:buClr>
                <a:srgbClr val="000000"/>
              </a:buClr>
              <a:buSzPct val="45000"/>
              <a:buFont typeface="Wingdings" charset="2"/>
              <a:buChar char=""/>
              <a:tabLst/>
              <a:defRPr/>
            </a:pPr>
            <a:r>
              <a:rPr kumimoji="0" lang="en-US" sz="2000" b="0" i="0" u="none" strike="noStrike" kern="0" cap="none" spc="-1" normalizeH="0" baseline="0" noProof="0" dirty="0" smtClean="0">
                <a:ln>
                  <a:noFill/>
                </a:ln>
                <a:solidFill>
                  <a:schemeClr val="tx2"/>
                </a:solidFill>
                <a:effectLst/>
                <a:uLnTx/>
                <a:uFill>
                  <a:solidFill>
                    <a:srgbClr val="FFFFFF"/>
                  </a:solidFill>
                </a:uFill>
              </a:rPr>
              <a:t>Arduino Mega program capacity 256Kb instead of 32kb</a:t>
            </a:r>
          </a:p>
        </p:txBody>
      </p:sp>
    </p:spTree>
    <p:extLst>
      <p:ext uri="{BB962C8B-B14F-4D97-AF65-F5344CB8AC3E}">
        <p14:creationId xmlns:p14="http://schemas.microsoft.com/office/powerpoint/2010/main" val="26394933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6781800" cy="914400"/>
          </a:xfrm>
        </p:spPr>
        <p:txBody>
          <a:bodyPr/>
          <a:lstStyle/>
          <a:p>
            <a:r>
              <a:rPr lang="en-US" dirty="0" smtClean="0"/>
              <a:t>Acknowledgments</a:t>
            </a:r>
            <a:endParaRPr lang="en-US" dirty="0"/>
          </a:p>
        </p:txBody>
      </p:sp>
      <p:sp>
        <p:nvSpPr>
          <p:cNvPr id="3" name="Content Placeholder 2"/>
          <p:cNvSpPr>
            <a:spLocks noGrp="1"/>
          </p:cNvSpPr>
          <p:nvPr>
            <p:ph idx="1"/>
          </p:nvPr>
        </p:nvSpPr>
        <p:spPr>
          <a:xfrm>
            <a:off x="838200" y="1676400"/>
            <a:ext cx="7543800" cy="3505200"/>
          </a:xfrm>
        </p:spPr>
        <p:txBody>
          <a:bodyPr/>
          <a:lstStyle/>
          <a:p>
            <a:pPr marL="0" indent="0">
              <a:buNone/>
            </a:pPr>
            <a:r>
              <a:rPr lang="en-US" b="1" dirty="0" smtClean="0"/>
              <a:t>Montana Space Grant</a:t>
            </a:r>
          </a:p>
          <a:p>
            <a:pPr marL="0" indent="0">
              <a:buNone/>
            </a:pPr>
            <a:r>
              <a:rPr lang="en-US" b="1" dirty="0" smtClean="0"/>
              <a:t>Dr. Tom Sharp - Mentor </a:t>
            </a:r>
          </a:p>
          <a:p>
            <a:pPr marL="0" indent="0">
              <a:buNone/>
            </a:pPr>
            <a:r>
              <a:rPr lang="en-US" b="1" dirty="0" smtClean="0"/>
              <a:t>Jack Crabtree - Partnering Mentor</a:t>
            </a:r>
          </a:p>
          <a:p>
            <a:pPr marL="0" indent="0">
              <a:buNone/>
            </a:pPr>
            <a:r>
              <a:rPr lang="en-US" b="1" dirty="0" smtClean="0"/>
              <a:t>Desiree Crawl - </a:t>
            </a:r>
            <a:r>
              <a:rPr lang="en-US" b="1" dirty="0"/>
              <a:t>NASA Space Grant Senior Coordinator </a:t>
            </a:r>
            <a:endParaRPr lang="en-US" b="1" dirty="0" smtClean="0"/>
          </a:p>
          <a:p>
            <a:pPr marL="0" indent="0">
              <a:buNone/>
            </a:pPr>
            <a:r>
              <a:rPr lang="en-US" b="1" dirty="0" smtClean="0"/>
              <a:t>Laura Zimmerman - </a:t>
            </a:r>
            <a:r>
              <a:rPr lang="en-US" b="1" dirty="0"/>
              <a:t>NASA Space Grant Specialist </a:t>
            </a:r>
            <a:endParaRPr lang="en-US" b="1" dirty="0" smtClean="0"/>
          </a:p>
          <a:p>
            <a:pPr marL="0" indent="0">
              <a:buNone/>
            </a:pPr>
            <a:r>
              <a:rPr lang="en-US" b="1" dirty="0" smtClean="0"/>
              <a:t>School of Earth and Space Exploration </a:t>
            </a:r>
            <a:endParaRPr lang="en-US" b="1" dirty="0"/>
          </a:p>
        </p:txBody>
      </p:sp>
      <p:pic>
        <p:nvPicPr>
          <p:cNvPr id="4" name="Shape 104" descr="footer space grant.tif"/>
          <p:cNvPicPr preferRelativeResize="0"/>
          <p:nvPr/>
        </p:nvPicPr>
        <p:blipFill rotWithShape="1">
          <a:blip r:embed="rId2">
            <a:alphaModFix/>
          </a:blip>
          <a:srcRect t="11430" b="-1"/>
          <a:stretch/>
        </p:blipFill>
        <p:spPr>
          <a:xfrm>
            <a:off x="795664" y="6231305"/>
            <a:ext cx="7554433" cy="617940"/>
          </a:xfrm>
          <a:prstGeom prst="rect">
            <a:avLst/>
          </a:prstGeom>
          <a:noFill/>
          <a:ln>
            <a:noFill/>
          </a:ln>
        </p:spPr>
      </p:pic>
    </p:spTree>
    <p:extLst>
      <p:ext uri="{BB962C8B-B14F-4D97-AF65-F5344CB8AC3E}">
        <p14:creationId xmlns:p14="http://schemas.microsoft.com/office/powerpoint/2010/main" val="5595893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914400"/>
          </a:xfrm>
        </p:spPr>
        <p:txBody>
          <a:bodyPr/>
          <a:lstStyle/>
          <a:p>
            <a:r>
              <a:rPr lang="en-US" dirty="0" smtClean="0"/>
              <a:t>Abstract</a:t>
            </a:r>
            <a:endParaRPr lang="en-US" dirty="0"/>
          </a:p>
        </p:txBody>
      </p:sp>
      <p:sp>
        <p:nvSpPr>
          <p:cNvPr id="3" name="Content Placeholder 2"/>
          <p:cNvSpPr>
            <a:spLocks noGrp="1"/>
          </p:cNvSpPr>
          <p:nvPr>
            <p:ph idx="1"/>
          </p:nvPr>
        </p:nvSpPr>
        <p:spPr>
          <a:xfrm>
            <a:off x="572380" y="1524000"/>
            <a:ext cx="8001000" cy="4495800"/>
          </a:xfrm>
        </p:spPr>
        <p:txBody>
          <a:bodyPr>
            <a:normAutofit fontScale="92500"/>
          </a:bodyPr>
          <a:lstStyle/>
          <a:p>
            <a:pPr lvl="0">
              <a:spcBef>
                <a:spcPts val="500"/>
              </a:spcBef>
              <a:buClr>
                <a:schemeClr val="dk1"/>
              </a:buClr>
              <a:buSzPct val="61111"/>
              <a:buNone/>
            </a:pPr>
            <a:r>
              <a:rPr lang="en-US" dirty="0" smtClean="0">
                <a:solidFill>
                  <a:srgbClr val="000000"/>
                </a:solidFill>
                <a:latin typeface="Arial"/>
                <a:ea typeface="Arial"/>
                <a:cs typeface="Arial"/>
                <a:sym typeface="Arial"/>
              </a:rPr>
              <a:t>	Arizona </a:t>
            </a:r>
            <a:r>
              <a:rPr lang="en-US" dirty="0">
                <a:solidFill>
                  <a:srgbClr val="000000"/>
                </a:solidFill>
                <a:latin typeface="Arial"/>
                <a:ea typeface="Arial"/>
                <a:cs typeface="Arial"/>
                <a:sym typeface="Arial"/>
              </a:rPr>
              <a:t>State University’s role in the Eclipse Ballooning Project is to measure the atmospheric changes induced by the 2017 solar eclipse to better understand how solar eclipses affect earth’s atmosphere. Our results should demonstrate that changes in the solar radiation due to the eclipse causes fluctuations in the atmospheric temperature and pressure. These fluctuations are predicted to create atmospheric gravity waves that permeate the layers of our atmosphere. We expect to find that atmospheric gravity waves cause variations in temperature, wind speed and energy distribution. The data collected from the payload will be analyzed by the ASU Eclipse Ballooning Project team and by The Radiosonde Project.</a:t>
            </a:r>
          </a:p>
          <a:p>
            <a:pPr lvl="0">
              <a:spcBef>
                <a:spcPts val="500"/>
              </a:spcBef>
              <a:buClr>
                <a:schemeClr val="dk1"/>
              </a:buClr>
              <a:buSzPct val="61111"/>
              <a:buNone/>
            </a:pPr>
            <a:endParaRPr lang="en-US" dirty="0">
              <a:solidFill>
                <a:srgbClr val="000000"/>
              </a:solidFill>
              <a:latin typeface="Arial"/>
              <a:ea typeface="Arial"/>
              <a:cs typeface="Arial"/>
              <a:sym typeface="Arial"/>
            </a:endParaRPr>
          </a:p>
        </p:txBody>
      </p:sp>
      <p:pic>
        <p:nvPicPr>
          <p:cNvPr id="4" name="Shape 104" descr="footer space grant.tif"/>
          <p:cNvPicPr preferRelativeResize="0"/>
          <p:nvPr/>
        </p:nvPicPr>
        <p:blipFill rotWithShape="1">
          <a:blip r:embed="rId3">
            <a:alphaModFix/>
          </a:blip>
          <a:srcRect t="11430" b="-1"/>
          <a:stretch/>
        </p:blipFill>
        <p:spPr>
          <a:xfrm>
            <a:off x="795664" y="6231305"/>
            <a:ext cx="7554433" cy="617940"/>
          </a:xfrm>
          <a:prstGeom prst="rect">
            <a:avLst/>
          </a:prstGeom>
          <a:noFill/>
          <a:ln>
            <a:noFill/>
          </a:ln>
        </p:spPr>
      </p:pic>
    </p:spTree>
    <p:extLst>
      <p:ext uri="{BB962C8B-B14F-4D97-AF65-F5344CB8AC3E}">
        <p14:creationId xmlns:p14="http://schemas.microsoft.com/office/powerpoint/2010/main" val="3311503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312" y="304800"/>
            <a:ext cx="6781800" cy="990600"/>
          </a:xfrm>
        </p:spPr>
        <p:txBody>
          <a:bodyPr/>
          <a:lstStyle/>
          <a:p>
            <a:r>
              <a:rPr lang="en-US" dirty="0" smtClean="0"/>
              <a:t>Objective</a:t>
            </a:r>
            <a:endParaRPr lang="en-US" dirty="0"/>
          </a:p>
        </p:txBody>
      </p:sp>
      <p:sp>
        <p:nvSpPr>
          <p:cNvPr id="3" name="Content Placeholder 2"/>
          <p:cNvSpPr>
            <a:spLocks noGrp="1"/>
          </p:cNvSpPr>
          <p:nvPr>
            <p:ph idx="1"/>
          </p:nvPr>
        </p:nvSpPr>
        <p:spPr>
          <a:xfrm>
            <a:off x="6781800" y="2362200"/>
            <a:ext cx="2133600" cy="3314700"/>
          </a:xfrm>
        </p:spPr>
        <p:txBody>
          <a:bodyPr>
            <a:normAutofit lnSpcReduction="10000"/>
          </a:bodyPr>
          <a:lstStyle/>
          <a:p>
            <a:pPr marL="0" indent="0">
              <a:buNone/>
            </a:pPr>
            <a:endParaRPr lang="en-US" dirty="0" smtClean="0"/>
          </a:p>
          <a:p>
            <a:r>
              <a:rPr lang="en-US" dirty="0" smtClean="0"/>
              <a:t>Solar Radiation</a:t>
            </a:r>
          </a:p>
          <a:p>
            <a:r>
              <a:rPr lang="en-US" dirty="0" smtClean="0"/>
              <a:t>Temperature</a:t>
            </a:r>
          </a:p>
          <a:p>
            <a:r>
              <a:rPr lang="en-US" dirty="0" smtClean="0"/>
              <a:t>Humidity</a:t>
            </a:r>
          </a:p>
          <a:p>
            <a:r>
              <a:rPr lang="en-US" dirty="0" smtClean="0"/>
              <a:t>Pressure</a:t>
            </a:r>
          </a:p>
          <a:p>
            <a:r>
              <a:rPr lang="en-US" dirty="0" smtClean="0"/>
              <a:t>Thermal Imaging </a:t>
            </a:r>
            <a:endParaRPr lang="en-US" dirty="0"/>
          </a:p>
        </p:txBody>
      </p:sp>
      <p:pic>
        <p:nvPicPr>
          <p:cNvPr id="4" name="Shape 73"/>
          <p:cNvPicPr preferRelativeResize="0"/>
          <p:nvPr/>
        </p:nvPicPr>
        <p:blipFill>
          <a:blip r:embed="rId2">
            <a:alphaModFix/>
          </a:blip>
          <a:stretch>
            <a:fillRect/>
          </a:stretch>
        </p:blipFill>
        <p:spPr>
          <a:xfrm>
            <a:off x="76200" y="2362200"/>
            <a:ext cx="6629400" cy="3314700"/>
          </a:xfrm>
          <a:prstGeom prst="rect">
            <a:avLst/>
          </a:prstGeom>
          <a:noFill/>
          <a:ln w="38100">
            <a:solidFill>
              <a:schemeClr val="accent1"/>
            </a:solidFill>
          </a:ln>
        </p:spPr>
      </p:pic>
      <p:pic>
        <p:nvPicPr>
          <p:cNvPr id="5" name="Shape 104" descr="footer space grant.tif"/>
          <p:cNvPicPr preferRelativeResize="0"/>
          <p:nvPr/>
        </p:nvPicPr>
        <p:blipFill rotWithShape="1">
          <a:blip r:embed="rId3">
            <a:alphaModFix/>
          </a:blip>
          <a:srcRect t="11430" b="-1"/>
          <a:stretch/>
        </p:blipFill>
        <p:spPr>
          <a:xfrm>
            <a:off x="795664" y="6231305"/>
            <a:ext cx="7554433" cy="617940"/>
          </a:xfrm>
          <a:prstGeom prst="rect">
            <a:avLst/>
          </a:prstGeom>
          <a:noFill/>
          <a:ln>
            <a:noFill/>
          </a:ln>
        </p:spPr>
      </p:pic>
      <p:sp>
        <p:nvSpPr>
          <p:cNvPr id="6" name="TextBox 5"/>
          <p:cNvSpPr txBox="1"/>
          <p:nvPr/>
        </p:nvSpPr>
        <p:spPr>
          <a:xfrm>
            <a:off x="-37660" y="1597937"/>
            <a:ext cx="9221080" cy="830997"/>
          </a:xfrm>
          <a:prstGeom prst="rect">
            <a:avLst/>
          </a:prstGeom>
          <a:noFill/>
        </p:spPr>
        <p:txBody>
          <a:bodyPr wrap="square" rtlCol="0">
            <a:spAutoFit/>
          </a:bodyPr>
          <a:lstStyle/>
          <a:p>
            <a:r>
              <a:rPr lang="en-US" sz="2400" spc="-1" dirty="0" smtClean="0">
                <a:solidFill>
                  <a:schemeClr val="tx2"/>
                </a:solidFill>
                <a:uFill>
                  <a:solidFill>
                    <a:srgbClr val="FFFFFF"/>
                  </a:solidFill>
                </a:uFill>
              </a:rPr>
              <a:t>To measure </a:t>
            </a:r>
            <a:r>
              <a:rPr lang="en-US" sz="2400" spc="-1" dirty="0">
                <a:solidFill>
                  <a:schemeClr val="tx2"/>
                </a:solidFill>
                <a:uFill>
                  <a:solidFill>
                    <a:srgbClr val="FFFFFF"/>
                  </a:solidFill>
                </a:uFill>
              </a:rPr>
              <a:t>direct and indirect changes to these metrics due to the </a:t>
            </a:r>
            <a:r>
              <a:rPr lang="en-US" sz="2400" spc="-1" dirty="0" smtClean="0">
                <a:solidFill>
                  <a:schemeClr val="tx2"/>
                </a:solidFill>
                <a:uFill>
                  <a:solidFill>
                    <a:srgbClr val="FFFFFF"/>
                  </a:solidFill>
                </a:uFill>
              </a:rPr>
              <a:t>eclipse:</a:t>
            </a:r>
            <a:endParaRPr lang="en-US" sz="2400" spc="-1" dirty="0">
              <a:solidFill>
                <a:schemeClr val="tx2"/>
              </a:solidFill>
              <a:uFill>
                <a:solidFill>
                  <a:srgbClr val="FFFFFF"/>
                </a:solidFill>
              </a:uFill>
            </a:endParaRPr>
          </a:p>
          <a:p>
            <a:endParaRPr lang="en-US" sz="2400" dirty="0">
              <a:solidFill>
                <a:schemeClr val="tx2"/>
              </a:solidFill>
            </a:endParaRPr>
          </a:p>
        </p:txBody>
      </p:sp>
    </p:spTree>
    <p:extLst>
      <p:ext uri="{BB962C8B-B14F-4D97-AF65-F5344CB8AC3E}">
        <p14:creationId xmlns:p14="http://schemas.microsoft.com/office/powerpoint/2010/main" val="388988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9455"/>
            <a:ext cx="8153400" cy="1600200"/>
          </a:xfrm>
        </p:spPr>
        <p:txBody>
          <a:bodyPr>
            <a:normAutofit/>
          </a:bodyPr>
          <a:lstStyle/>
          <a:p>
            <a:r>
              <a:rPr lang="en-US" dirty="0" smtClean="0">
                <a:solidFill>
                  <a:schemeClr val="tx1"/>
                </a:solidFill>
                <a:hlinkClick r:id="rId5"/>
              </a:rPr>
              <a:t>Atmospheric Gravity Waves</a:t>
            </a:r>
            <a:endParaRPr lang="en-US" dirty="0">
              <a:solidFill>
                <a:schemeClr val="tx1"/>
              </a:solidFill>
            </a:endParaRPr>
          </a:p>
        </p:txBody>
      </p:sp>
      <p:pic>
        <p:nvPicPr>
          <p:cNvPr id="5" name="Shape 104" descr="footer space grant.tif"/>
          <p:cNvPicPr preferRelativeResize="0"/>
          <p:nvPr/>
        </p:nvPicPr>
        <p:blipFill rotWithShape="1">
          <a:blip r:embed="rId6">
            <a:alphaModFix/>
          </a:blip>
          <a:srcRect t="11430" b="-1"/>
          <a:stretch/>
        </p:blipFill>
        <p:spPr>
          <a:xfrm>
            <a:off x="795664" y="6231305"/>
            <a:ext cx="7554433" cy="617940"/>
          </a:xfrm>
          <a:prstGeom prst="rect">
            <a:avLst/>
          </a:prstGeom>
          <a:noFill/>
          <a:ln>
            <a:noFill/>
          </a:ln>
        </p:spPr>
      </p:pic>
      <p:pic>
        <p:nvPicPr>
          <p:cNvPr id="3" name="Gravity Wav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4400" y="1524000"/>
            <a:ext cx="731520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343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6781800" cy="990600"/>
          </a:xfrm>
        </p:spPr>
        <p:txBody>
          <a:bodyPr/>
          <a:lstStyle/>
          <a:p>
            <a:r>
              <a:rPr lang="en-US" dirty="0" smtClean="0"/>
              <a:t>Solar Radiation</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45492"/>
            <a:ext cx="2890942" cy="2236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317" y="3712800"/>
            <a:ext cx="2960000" cy="236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502" y="3262745"/>
            <a:ext cx="2439815" cy="281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300642" y="1295400"/>
            <a:ext cx="38862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Three photodiodes that detect wavelengths in the visible and IR spectrum</a:t>
            </a:r>
          </a:p>
          <a:p>
            <a:pPr marL="285750" indent="-285750">
              <a:buFont typeface="Arial" panose="020B0604020202020204" pitchFamily="34" charset="0"/>
              <a:buChar char="•"/>
            </a:pPr>
            <a:r>
              <a:rPr lang="en-US" sz="2000" dirty="0" smtClean="0"/>
              <a:t>Luminosity, Light-to-Frequency and UV Sensors will provide additional data</a:t>
            </a:r>
            <a:endParaRPr lang="en-US" sz="2000" dirty="0"/>
          </a:p>
        </p:txBody>
      </p:sp>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90715" y="1188594"/>
            <a:ext cx="3429001" cy="2902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Shape 104" descr="footer space grant.tif"/>
          <p:cNvPicPr preferRelativeResize="0"/>
          <p:nvPr/>
        </p:nvPicPr>
        <p:blipFill rotWithShape="1">
          <a:blip r:embed="rId6">
            <a:alphaModFix/>
          </a:blip>
          <a:srcRect t="11430" b="-1"/>
          <a:stretch/>
        </p:blipFill>
        <p:spPr>
          <a:xfrm>
            <a:off x="795664" y="6231305"/>
            <a:ext cx="7554433" cy="617940"/>
          </a:xfrm>
          <a:prstGeom prst="rect">
            <a:avLst/>
          </a:prstGeom>
          <a:noFill/>
          <a:ln>
            <a:noFill/>
          </a:ln>
        </p:spPr>
      </p:pic>
      <p:sp>
        <p:nvSpPr>
          <p:cNvPr id="3" name="Rectangle 2"/>
          <p:cNvSpPr/>
          <p:nvPr/>
        </p:nvSpPr>
        <p:spPr>
          <a:xfrm>
            <a:off x="5922317" y="3262745"/>
            <a:ext cx="2960000" cy="472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8999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749" y="152400"/>
            <a:ext cx="6781800" cy="914400"/>
          </a:xfrm>
        </p:spPr>
        <p:txBody>
          <a:bodyPr>
            <a:normAutofit/>
          </a:bodyPr>
          <a:lstStyle/>
          <a:p>
            <a:r>
              <a:rPr lang="en-US" sz="4400" dirty="0" smtClean="0"/>
              <a:t>Temperature/Humidity</a:t>
            </a:r>
            <a:endParaRPr lang="en-US" sz="4400" dirty="0"/>
          </a:p>
        </p:txBody>
      </p:sp>
      <p:sp>
        <p:nvSpPr>
          <p:cNvPr id="3" name="Content Placeholder 2"/>
          <p:cNvSpPr>
            <a:spLocks noGrp="1"/>
          </p:cNvSpPr>
          <p:nvPr>
            <p:ph idx="1"/>
          </p:nvPr>
        </p:nvSpPr>
        <p:spPr>
          <a:xfrm>
            <a:off x="228600" y="1905000"/>
            <a:ext cx="3581400" cy="3124200"/>
          </a:xfrm>
        </p:spPr>
        <p:txBody>
          <a:bodyPr>
            <a:normAutofit/>
          </a:bodyPr>
          <a:lstStyle/>
          <a:p>
            <a:pPr marL="0" indent="0">
              <a:buNone/>
            </a:pPr>
            <a:r>
              <a:rPr lang="en-US" sz="2800" dirty="0" smtClean="0"/>
              <a:t>The DHT22 is a capacitive humidity sensor and a band gap temperature sensor all in one.</a:t>
            </a:r>
            <a:endParaRPr lang="en-US" sz="2800" dirty="0"/>
          </a:p>
        </p:txBody>
      </p:sp>
      <p:pic>
        <p:nvPicPr>
          <p:cNvPr id="4" name="Shape 104" descr="footer space grant.tif"/>
          <p:cNvPicPr preferRelativeResize="0"/>
          <p:nvPr/>
        </p:nvPicPr>
        <p:blipFill rotWithShape="1">
          <a:blip r:embed="rId2">
            <a:alphaModFix/>
          </a:blip>
          <a:srcRect t="11430" b="-1"/>
          <a:stretch/>
        </p:blipFill>
        <p:spPr>
          <a:xfrm>
            <a:off x="795664" y="6231305"/>
            <a:ext cx="7554433" cy="617940"/>
          </a:xfrm>
          <a:prstGeom prst="rect">
            <a:avLst/>
          </a:prstGeom>
          <a:noFill/>
          <a:ln>
            <a:noFill/>
          </a:ln>
        </p:spPr>
      </p:pic>
      <p:pic>
        <p:nvPicPr>
          <p:cNvPr id="8" name="Picture 7"/>
          <p:cNvPicPr/>
          <p:nvPr/>
        </p:nvPicPr>
        <p:blipFill>
          <a:blip r:embed="rId3"/>
          <a:stretch/>
        </p:blipFill>
        <p:spPr>
          <a:xfrm>
            <a:off x="4533127" y="1295400"/>
            <a:ext cx="3581520" cy="2392680"/>
          </a:xfrm>
          <a:prstGeom prst="rect">
            <a:avLst/>
          </a:prstGeom>
          <a:ln w="27360">
            <a:solidFill>
              <a:schemeClr val="tx2"/>
            </a:solidFill>
            <a:round/>
          </a:ln>
        </p:spPr>
      </p:pic>
      <p:pic>
        <p:nvPicPr>
          <p:cNvPr id="9" name="Picture 8"/>
          <p:cNvPicPr/>
          <p:nvPr/>
        </p:nvPicPr>
        <p:blipFill>
          <a:blip r:embed="rId4"/>
          <a:stretch/>
        </p:blipFill>
        <p:spPr>
          <a:xfrm>
            <a:off x="4297679" y="3877200"/>
            <a:ext cx="4052417" cy="2218800"/>
          </a:xfrm>
          <a:prstGeom prst="rect">
            <a:avLst/>
          </a:prstGeom>
          <a:ln w="27360">
            <a:solidFill>
              <a:schemeClr val="tx2"/>
            </a:solidFill>
            <a:round/>
          </a:ln>
        </p:spPr>
      </p:pic>
    </p:spTree>
    <p:extLst>
      <p:ext uri="{BB962C8B-B14F-4D97-AF65-F5344CB8AC3E}">
        <p14:creationId xmlns:p14="http://schemas.microsoft.com/office/powerpoint/2010/main" val="2401402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6781800" cy="990600"/>
          </a:xfrm>
        </p:spPr>
        <p:txBody>
          <a:bodyPr/>
          <a:lstStyle/>
          <a:p>
            <a:r>
              <a:rPr lang="en-US" dirty="0" smtClean="0"/>
              <a:t>Pressure</a:t>
            </a:r>
            <a:endParaRPr lang="en-US" dirty="0"/>
          </a:p>
        </p:txBody>
      </p:sp>
      <p:sp>
        <p:nvSpPr>
          <p:cNvPr id="3" name="Content Placeholder 2"/>
          <p:cNvSpPr>
            <a:spLocks noGrp="1"/>
          </p:cNvSpPr>
          <p:nvPr>
            <p:ph idx="1"/>
          </p:nvPr>
        </p:nvSpPr>
        <p:spPr>
          <a:xfrm>
            <a:off x="762000" y="4191000"/>
            <a:ext cx="7620000" cy="2072640"/>
          </a:xfrm>
        </p:spPr>
        <p:txBody>
          <a:bodyPr>
            <a:normAutofit/>
          </a:bodyPr>
          <a:lstStyle/>
          <a:p>
            <a:pPr marL="0" indent="0">
              <a:buNone/>
            </a:pPr>
            <a:r>
              <a:rPr lang="en-US" sz="2800" dirty="0" smtClean="0"/>
              <a:t>To detect very small pressure fluctuations (+/- 2pa) we will be using a thermal micro-flow barometer. We will also incorporate an absolute pressure sensor to complement this.  </a:t>
            </a:r>
            <a:endParaRPr lang="en-US" sz="2800" dirty="0"/>
          </a:p>
        </p:txBody>
      </p:sp>
      <p:pic>
        <p:nvPicPr>
          <p:cNvPr id="4" name="Picture 2" descr="http://www.memsic.com/userfiles/images/Product-Pictures/Flow%20sensors/CM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71600"/>
            <a:ext cx="6052931" cy="2651760"/>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5" name="Shape 104" descr="footer space grant.tif"/>
          <p:cNvPicPr preferRelativeResize="0"/>
          <p:nvPr/>
        </p:nvPicPr>
        <p:blipFill rotWithShape="1">
          <a:blip r:embed="rId3">
            <a:alphaModFix/>
          </a:blip>
          <a:srcRect t="11430" b="-1"/>
          <a:stretch/>
        </p:blipFill>
        <p:spPr>
          <a:xfrm>
            <a:off x="795664" y="6231305"/>
            <a:ext cx="7554433" cy="617940"/>
          </a:xfrm>
          <a:prstGeom prst="rect">
            <a:avLst/>
          </a:prstGeom>
          <a:noFill/>
          <a:ln>
            <a:noFill/>
          </a:ln>
        </p:spPr>
      </p:pic>
    </p:spTree>
    <p:extLst>
      <p:ext uri="{BB962C8B-B14F-4D97-AF65-F5344CB8AC3E}">
        <p14:creationId xmlns:p14="http://schemas.microsoft.com/office/powerpoint/2010/main" val="41701197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6781800" cy="838200"/>
          </a:xfrm>
        </p:spPr>
        <p:txBody>
          <a:bodyPr>
            <a:normAutofit fontScale="90000"/>
          </a:bodyPr>
          <a:lstStyle/>
          <a:p>
            <a:r>
              <a:rPr lang="en-US" dirty="0" smtClean="0"/>
              <a:t>Weather Meter</a:t>
            </a:r>
            <a:endParaRPr lang="en-US" dirty="0"/>
          </a:p>
        </p:txBody>
      </p:sp>
      <p:sp>
        <p:nvSpPr>
          <p:cNvPr id="3" name="Content Placeholder 2"/>
          <p:cNvSpPr>
            <a:spLocks noGrp="1"/>
          </p:cNvSpPr>
          <p:nvPr>
            <p:ph idx="1"/>
          </p:nvPr>
        </p:nvSpPr>
        <p:spPr>
          <a:xfrm>
            <a:off x="990600" y="1295400"/>
            <a:ext cx="3810000" cy="2514600"/>
          </a:xfrm>
        </p:spPr>
        <p:txBody>
          <a:bodyPr/>
          <a:lstStyle/>
          <a:p>
            <a:r>
              <a:rPr lang="en-US" dirty="0" smtClean="0"/>
              <a:t>Wind Speed and Direction</a:t>
            </a:r>
          </a:p>
          <a:p>
            <a:r>
              <a:rPr lang="en-US" dirty="0" smtClean="0"/>
              <a:t>Temperature</a:t>
            </a:r>
          </a:p>
          <a:p>
            <a:r>
              <a:rPr lang="en-US" dirty="0" smtClean="0"/>
              <a:t>Pressure</a:t>
            </a:r>
          </a:p>
          <a:p>
            <a:r>
              <a:rPr lang="en-US" dirty="0" smtClean="0"/>
              <a:t>Humidity</a:t>
            </a:r>
          </a:p>
        </p:txBody>
      </p:sp>
      <p:pic>
        <p:nvPicPr>
          <p:cNvPr id="4" name="Picture 2" descr="Weather Met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447800"/>
            <a:ext cx="1905000" cy="1905000"/>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42" y="3505200"/>
            <a:ext cx="8957676" cy="2541710"/>
          </a:xfrm>
          <a:prstGeom prst="rect">
            <a:avLst/>
          </a:prstGeom>
          <a:noFill/>
          <a:ln w="1905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6" name="Shape 104" descr="footer space grant.tif"/>
          <p:cNvPicPr preferRelativeResize="0"/>
          <p:nvPr/>
        </p:nvPicPr>
        <p:blipFill rotWithShape="1">
          <a:blip r:embed="rId4">
            <a:alphaModFix/>
          </a:blip>
          <a:srcRect t="11430" b="-1"/>
          <a:stretch/>
        </p:blipFill>
        <p:spPr>
          <a:xfrm>
            <a:off x="795664" y="6231305"/>
            <a:ext cx="7554433" cy="617940"/>
          </a:xfrm>
          <a:prstGeom prst="rect">
            <a:avLst/>
          </a:prstGeom>
          <a:noFill/>
          <a:ln>
            <a:noFill/>
          </a:ln>
        </p:spPr>
      </p:pic>
    </p:spTree>
    <p:extLst>
      <p:ext uri="{BB962C8B-B14F-4D97-AF65-F5344CB8AC3E}">
        <p14:creationId xmlns:p14="http://schemas.microsoft.com/office/powerpoint/2010/main" val="19992234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664" y="533400"/>
            <a:ext cx="7924800" cy="914400"/>
          </a:xfrm>
        </p:spPr>
        <p:txBody>
          <a:bodyPr>
            <a:normAutofit/>
          </a:bodyPr>
          <a:lstStyle/>
          <a:p>
            <a:r>
              <a:rPr lang="en-US" dirty="0" smtClean="0"/>
              <a:t>Global Positioning System</a:t>
            </a:r>
            <a:endParaRPr lang="en-US" dirty="0"/>
          </a:p>
        </p:txBody>
      </p:sp>
      <p:sp>
        <p:nvSpPr>
          <p:cNvPr id="3" name="Content Placeholder 2"/>
          <p:cNvSpPr>
            <a:spLocks noGrp="1"/>
          </p:cNvSpPr>
          <p:nvPr>
            <p:ph idx="1"/>
          </p:nvPr>
        </p:nvSpPr>
        <p:spPr>
          <a:xfrm>
            <a:off x="533400" y="1600200"/>
            <a:ext cx="8458200" cy="1562100"/>
          </a:xfrm>
        </p:spPr>
        <p:txBody>
          <a:bodyPr>
            <a:normAutofit/>
          </a:bodyPr>
          <a:lstStyle/>
          <a:p>
            <a:pPr marL="0" indent="0">
              <a:buNone/>
            </a:pPr>
            <a:r>
              <a:rPr lang="en-US" dirty="0" smtClean="0"/>
              <a:t>The Venus GPS is very unique because it can update it’s location up to twenty times a second. </a:t>
            </a:r>
            <a:endParaRPr lang="en-US" dirty="0"/>
          </a:p>
        </p:txBody>
      </p:sp>
      <p:pic>
        <p:nvPicPr>
          <p:cNvPr id="4" name="Shape 104" descr="footer space grant.tif"/>
          <p:cNvPicPr preferRelativeResize="0"/>
          <p:nvPr/>
        </p:nvPicPr>
        <p:blipFill rotWithShape="1">
          <a:blip r:embed="rId2">
            <a:alphaModFix/>
          </a:blip>
          <a:srcRect t="11430" b="-1"/>
          <a:stretch/>
        </p:blipFill>
        <p:spPr>
          <a:xfrm>
            <a:off x="795664" y="6231305"/>
            <a:ext cx="7554433" cy="617940"/>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2741" y="3093540"/>
            <a:ext cx="2743200" cy="2743200"/>
          </a:xfrm>
          <a:prstGeom prst="rect">
            <a:avLst/>
          </a:prstGeom>
          <a:noFill/>
          <a:ln w="190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p:nvPr/>
        </p:nvPicPr>
        <p:blipFill>
          <a:blip r:embed="rId4"/>
          <a:stretch/>
        </p:blipFill>
        <p:spPr>
          <a:xfrm>
            <a:off x="533400" y="3048000"/>
            <a:ext cx="4683240" cy="2834280"/>
          </a:xfrm>
          <a:prstGeom prst="rect">
            <a:avLst/>
          </a:prstGeom>
          <a:ln w="27360">
            <a:solidFill>
              <a:schemeClr val="tx2"/>
            </a:solidFill>
            <a:round/>
          </a:ln>
        </p:spPr>
      </p:pic>
    </p:spTree>
    <p:extLst>
      <p:ext uri="{BB962C8B-B14F-4D97-AF65-F5344CB8AC3E}">
        <p14:creationId xmlns:p14="http://schemas.microsoft.com/office/powerpoint/2010/main" val="3374960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344</TotalTime>
  <Words>242</Words>
  <Application>Microsoft Office PowerPoint</Application>
  <PresentationFormat>On-screen Show (4:3)</PresentationFormat>
  <Paragraphs>52</Paragraphs>
  <Slides>13</Slides>
  <Notes>5</Notes>
  <HiddenSlides>0</HiddenSlides>
  <MMClips>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NewsPrint</vt:lpstr>
      <vt:lpstr>Eclipse Ballooning Project</vt:lpstr>
      <vt:lpstr>Abstract</vt:lpstr>
      <vt:lpstr>Objective</vt:lpstr>
      <vt:lpstr>Atmospheric Gravity Waves</vt:lpstr>
      <vt:lpstr>Solar Radiation</vt:lpstr>
      <vt:lpstr>Temperature/Humidity</vt:lpstr>
      <vt:lpstr>Pressure</vt:lpstr>
      <vt:lpstr>Weather Meter</vt:lpstr>
      <vt:lpstr>Global Positioning System</vt:lpstr>
      <vt:lpstr>Acceleration-Orientation-Magnetic Field</vt:lpstr>
      <vt:lpstr>Thermal Imaging</vt:lpstr>
      <vt:lpstr>Electronic System</vt:lpstr>
      <vt:lpstr>Acknowledgments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Eclipse Ballooning Project</dc:title>
  <dc:creator>Bianca</dc:creator>
  <cp:lastModifiedBy>Bianca</cp:lastModifiedBy>
  <cp:revision>26</cp:revision>
  <dcterms:created xsi:type="dcterms:W3CDTF">2017-04-20T23:35:18Z</dcterms:created>
  <dcterms:modified xsi:type="dcterms:W3CDTF">2017-04-22T00:11:03Z</dcterms:modified>
</cp:coreProperties>
</file>